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2" r:id="rId2"/>
    <p:sldId id="263" r:id="rId3"/>
    <p:sldId id="271" r:id="rId4"/>
    <p:sldId id="267" r:id="rId5"/>
    <p:sldId id="265" r:id="rId6"/>
    <p:sldId id="268" r:id="rId7"/>
    <p:sldId id="266" r:id="rId8"/>
    <p:sldId id="27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/>
    <p:restoredTop sz="94669"/>
  </p:normalViewPr>
  <p:slideViewPr>
    <p:cSldViewPr snapToGrid="0" snapToObjects="1">
      <p:cViewPr varScale="1">
        <p:scale>
          <a:sx n="87" d="100"/>
          <a:sy n="87" d="100"/>
        </p:scale>
        <p:origin x="960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E542D6-E9B0-CC43-AAC9-4EF3DCCB2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5B1A273-5D97-0D4E-8752-1800375A69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844DF14-6CD9-7645-ADF0-C08C18156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11/3/18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82FE93B-8870-C54C-B650-39FB9120D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D605C57-F96C-9C4B-9BC6-23C136DF0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286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7F1BDA-378A-2D44-8A32-9A425ED65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E0DB2D5-EE1C-534B-A3CD-8340085145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5FE3E0E-2C86-4644-9FBC-0FF269C16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11/3/18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4E3B302-323A-2B4B-AE74-1F6F5527C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8C45572-90FB-E648-BCDA-40F95F137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817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3A92AA0-9DB8-C447-9581-3FCFC76DE9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402C14C-6FB4-5F4A-BE03-5C8B6D24C3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70AE761-F760-C246-8667-F2F5FF6F4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11/3/18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284F06D-6CE5-274F-B044-B1EE95FA1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4D5E423-1361-7540-89C9-5F68E98EF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5822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16EA3A-CC60-6B44-803A-5A4F375EE063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3826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78E780-08DE-394D-B710-3C011D60A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8008BA2-2375-6540-B867-B7C216E2EA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6FB5DBE-0F1A-7F4B-9B60-4B3FA4E30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11/3/18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3BEC4C8-0E93-174C-8452-4DED92C44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BAFCC3B-F83D-5844-8A25-32B6ABE10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097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F72B5B-FC47-AF4F-8376-43EFAF266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09F11BF-AAEB-9849-BDC3-C57BDE99A1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5EC0AA2-CB81-404A-A7CE-46389361C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11/3/18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5F6A1D6-D856-0740-9808-457516D41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B48E006-53DF-6447-B0B5-180A18A79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505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3B35A4-B3A2-1F47-B86F-0C4DFB45D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662E0C3-131B-554B-89DF-EC22A98B5A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E203D7B-663E-8242-99F8-D834E535AB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8F4FB8C-B67A-764B-A606-B2DB00E9A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11/3/18</a:t>
            </a:fld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EA0165E-B990-D44F-BBC2-2501388F8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68A6CDA-1B08-E447-8094-8EA3929FE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61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C4DFC9-D73F-094F-AE60-B6B4445BA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009CA14-4509-4241-B172-48511CAAEF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CD700CC-BB5C-7B47-9821-AA03ADB20D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460B084-EDC6-7542-96BC-3BDB67230C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CB45B80-F161-EA4D-A8DC-EF514853C6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78214E6-9AB9-4249-9735-163ACB876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11/3/18</a:t>
            </a:fld>
            <a:endParaRPr lang="en-US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67D394B-E2B8-9446-BD47-2776036D3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93439928-E73F-534B-A5C3-259981FF7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796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0B76E2-D1C0-2248-B97A-A81449F4A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201682D-A78F-264E-9C93-0D9A92631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11/3/18</a:t>
            </a:fld>
            <a:endParaRPr lang="en-US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8A2E935-8DDA-674A-B781-1C01BC49C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E5B5528-56F5-4243-AFC2-459664C46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01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85836CE-2A9E-1F4D-B8B6-A558E0181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11/3/18</a:t>
            </a:fld>
            <a:endParaRPr lang="en-US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C19F3A8-C302-B748-837F-4E6872798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F647263-1C65-D44D-BCED-E02697EC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225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B66EE1-A738-6949-A839-7A1F029C3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ED9FC2A-CBB0-F042-8582-CEE4397AD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47BE5D2-0F6A-104E-9141-BA863C992F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C06232F-87DB-C346-9A43-02E29D1DF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11/3/18</a:t>
            </a:fld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6C47DED-CB56-0046-AE6C-0CB0EFF84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ED2872B-78BA-A44A-AC9C-8A1955792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565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35500B-B0E0-584F-8E97-F32A68E65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66AD3AF-2FC1-254B-AA8B-EAECA1C53D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E224412-E111-3D4C-8E7E-D27FBAC543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EFDFC81-5B19-FD4C-9BB2-E0A57DAC2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11/3/18</a:t>
            </a:fld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7EF7100-294C-BD48-95B0-049979FA2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CDE0E33-5E49-5E43-BA58-8677DD797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299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52B4056-8A74-0042-BF75-0EBA47775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7887C8D-CDB3-8F49-BA5B-22B4EB65E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61584AD-4C9F-BB4D-8A40-83D72BFBE7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11/3/18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4BB827F-B2DB-7448-A338-4BFE38DCD6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8E16FAD-3C8C-F64C-90F1-CF6364355D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457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8iuwheXHvFs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youtube.com/watch?v=PdeqbpfXaK8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ooltv.nl/beeldbank/clip/20060622_versailles01" TargetMode="External"/><Relationship Id="rId2" Type="http://schemas.openxmlformats.org/officeDocument/2006/relationships/hyperlink" Target="https://www.youtube.com/watch?v=Jj6JCwiZlc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nl-NL" sz="6000" dirty="0">
                <a:latin typeface="Arial" panose="020B0604020202020204" pitchFamily="34" charset="0"/>
                <a:cs typeface="Arial" panose="020B0604020202020204" pitchFamily="34" charset="0"/>
              </a:rPr>
              <a:t>Barok in Frankrijk</a:t>
            </a:r>
          </a:p>
        </p:txBody>
      </p:sp>
      <p:pic>
        <p:nvPicPr>
          <p:cNvPr id="4" name="Tijdelijke aanduiding voor inhoud 3" descr="versailles_400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665" y="1519083"/>
            <a:ext cx="7699327" cy="4889073"/>
          </a:xfrm>
        </p:spPr>
      </p:pic>
    </p:spTree>
    <p:extLst>
      <p:ext uri="{BB962C8B-B14F-4D97-AF65-F5344CB8AC3E}">
        <p14:creationId xmlns:p14="http://schemas.microsoft.com/office/powerpoint/2010/main" val="2716280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nl-NL" sz="32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Lodewijk XIV: </a:t>
            </a:r>
            <a:r>
              <a:rPr lang="ja-JP" altLang="nl-NL" sz="320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“</a:t>
            </a:r>
            <a:r>
              <a:rPr lang="nl-NL" sz="32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L</a:t>
            </a:r>
            <a:r>
              <a:rPr lang="ja-JP" altLang="nl-NL" sz="320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’</a:t>
            </a:r>
            <a:r>
              <a:rPr lang="nl-NL" sz="32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Etat</a:t>
            </a:r>
            <a:r>
              <a:rPr lang="nl-NL" sz="32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c</a:t>
            </a:r>
            <a:r>
              <a:rPr lang="ja-JP" altLang="nl-NL" sz="320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’</a:t>
            </a:r>
            <a:r>
              <a:rPr lang="nl-NL" sz="32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est</a:t>
            </a:r>
            <a:r>
              <a:rPr lang="nl-NL" sz="32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</a:t>
            </a:r>
            <a:r>
              <a:rPr lang="nl-NL" sz="32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moi</a:t>
            </a:r>
            <a:r>
              <a:rPr lang="ja-JP" altLang="nl-NL" sz="320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”</a:t>
            </a:r>
            <a:endParaRPr lang="nl-NL" sz="3200" dirty="0"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pic>
        <p:nvPicPr>
          <p:cNvPr id="24580" name="Picture 4" descr="l14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1600200"/>
            <a:ext cx="2965450" cy="453072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81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52963" y="1600200"/>
            <a:ext cx="4033837" cy="4530725"/>
          </a:xfrm>
        </p:spPr>
        <p:txBody>
          <a:bodyPr>
            <a:normAutofit/>
          </a:bodyPr>
          <a:lstStyle/>
          <a:p>
            <a:pPr eaLnBrk="1" hangingPunct="1"/>
            <a:r>
              <a:rPr lang="nl-NL" sz="24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72 jaar geregeerd</a:t>
            </a:r>
          </a:p>
          <a:p>
            <a:pPr eaLnBrk="1" hangingPunct="1"/>
            <a:r>
              <a:rPr lang="nl-NL" sz="24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Absoluut vorst</a:t>
            </a:r>
          </a:p>
          <a:p>
            <a:pPr eaLnBrk="1" hangingPunct="1"/>
            <a:r>
              <a:rPr lang="nl-NL" sz="24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Lijfspreuk: </a:t>
            </a:r>
            <a:r>
              <a:rPr lang="ja-JP" altLang="nl-NL" sz="24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“</a:t>
            </a:r>
            <a:r>
              <a:rPr lang="nl-NL" sz="24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De Staat dat ben ik</a:t>
            </a:r>
            <a:r>
              <a:rPr lang="ja-JP" altLang="nl-NL" sz="24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”</a:t>
            </a:r>
            <a:endParaRPr lang="nl-NL" sz="2400" dirty="0"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eaLnBrk="1" hangingPunct="1"/>
            <a:r>
              <a:rPr lang="nl-NL" sz="24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Door God aangesteld</a:t>
            </a:r>
          </a:p>
          <a:p>
            <a:pPr eaLnBrk="1" hangingPunct="1"/>
            <a:endParaRPr lang="nl-NL" sz="2400" dirty="0"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r>
              <a:rPr lang="nl-NL" sz="24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  <a:hlinkClick r:id="rId3"/>
              </a:rPr>
              <a:t>https://www.youtube.com/watch?v=8iuwheXHvFs</a:t>
            </a:r>
            <a:endParaRPr lang="nl-NL" sz="2400" dirty="0"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endParaRPr lang="nl-NL" sz="2800" dirty="0">
              <a:latin typeface="Tahoma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6919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Kunst </a:t>
            </a:r>
            <a:r>
              <a:rPr lang="en-US" sz="3200" b="1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onderworpen</a:t>
            </a:r>
            <a:r>
              <a:rPr lang="en-US" sz="3200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aan</a:t>
            </a:r>
            <a:r>
              <a:rPr lang="en-US" sz="3200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gezag</a:t>
            </a:r>
            <a:r>
              <a:rPr lang="en-US" sz="3200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.</a:t>
            </a:r>
            <a:endParaRPr lang="nl-NL" sz="3200" b="1" dirty="0"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Oprichten</a:t>
            </a:r>
            <a:r>
              <a:rPr lang="en-US" sz="20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van academies </a:t>
            </a:r>
            <a:r>
              <a:rPr lang="en-US" sz="20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voor</a:t>
            </a:r>
            <a:endParaRPr lang="en-US" sz="2000" dirty="0"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eaLnBrk="1" hangingPunct="1">
              <a:buFontTx/>
              <a:buChar char="-"/>
            </a:pPr>
            <a:r>
              <a:rPr lang="en-US" sz="20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Architectuur</a:t>
            </a:r>
            <a:endParaRPr lang="en-US" sz="2000" dirty="0"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eaLnBrk="1" hangingPunct="1">
              <a:buFontTx/>
              <a:buChar char="-"/>
            </a:pPr>
            <a:r>
              <a:rPr lang="en-US" sz="20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Dans</a:t>
            </a:r>
            <a:endParaRPr lang="en-US" sz="2000" dirty="0"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eaLnBrk="1" hangingPunct="1">
              <a:buFontTx/>
              <a:buChar char="-"/>
            </a:pPr>
            <a:r>
              <a:rPr lang="en-US" sz="20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Schilderkunst</a:t>
            </a:r>
            <a:endParaRPr lang="en-US" sz="2000" dirty="0"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eaLnBrk="1" hangingPunct="1">
              <a:buFontTx/>
              <a:buChar char="-"/>
            </a:pPr>
            <a:r>
              <a:rPr lang="en-US" sz="20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Muziek</a:t>
            </a:r>
            <a:endParaRPr lang="en-US" sz="2000" dirty="0"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eaLnBrk="1" hangingPunct="1">
              <a:buFontTx/>
              <a:buChar char="-"/>
            </a:pPr>
            <a:endParaRPr lang="en-US" sz="2000" dirty="0"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eaLnBrk="1" hangingPunct="1">
              <a:buFontTx/>
              <a:buChar char="-"/>
            </a:pPr>
            <a:r>
              <a:rPr lang="en-US" sz="2000" u="sng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Macht</a:t>
            </a:r>
            <a:r>
              <a:rPr lang="en-US" sz="2000" u="sng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van de </a:t>
            </a:r>
            <a:r>
              <a:rPr lang="en-US" sz="20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Zonnekoning</a:t>
            </a:r>
            <a:r>
              <a:rPr lang="en-US" sz="20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: </a:t>
            </a:r>
            <a:r>
              <a:rPr lang="en-US" sz="20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Lodewijk</a:t>
            </a:r>
            <a:r>
              <a:rPr lang="en-US" sz="20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XIV !</a:t>
            </a:r>
          </a:p>
          <a:p>
            <a:pPr eaLnBrk="1" hangingPunct="1">
              <a:buFont typeface="Wingdings" charset="0"/>
              <a:buNone/>
            </a:pPr>
            <a:endParaRPr lang="nl-NL" dirty="0">
              <a:latin typeface="Tahoma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654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r>
              <a:rPr lang="nl-NL" dirty="0"/>
              <a:t>Lodewijk legt de regels van de dans vast! Hij sticht een academie.</a:t>
            </a:r>
          </a:p>
          <a:p>
            <a:r>
              <a:rPr lang="nl-NL" dirty="0"/>
              <a:t>Grondbeginselen ballet vastgelegd</a:t>
            </a:r>
          </a:p>
          <a:p>
            <a:r>
              <a:rPr lang="nl-NL" dirty="0"/>
              <a:t>Eerste sterdansers</a:t>
            </a:r>
          </a:p>
        </p:txBody>
      </p:sp>
    </p:spTree>
    <p:extLst>
      <p:ext uri="{BB962C8B-B14F-4D97-AF65-F5344CB8AC3E}">
        <p14:creationId xmlns:p14="http://schemas.microsoft.com/office/powerpoint/2010/main" val="2722541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b="1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Academische</a:t>
            </a:r>
            <a:r>
              <a:rPr lang="en-US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dans</a:t>
            </a:r>
            <a:endParaRPr lang="nl-NL" b="1" dirty="0"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pic>
        <p:nvPicPr>
          <p:cNvPr id="28677" name="Picture 7" descr="ballet-5pos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1066800"/>
            <a:ext cx="4154488" cy="53340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01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990600"/>
            <a:ext cx="4267200" cy="5867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endParaRPr lang="en-US" sz="1800" dirty="0"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Lodewijk legt de regels van de dans vast! Hij sticht een academie.</a:t>
            </a:r>
          </a:p>
          <a:p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Grondbeginselen ballet vastgelegd</a:t>
            </a:r>
          </a:p>
          <a:p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Eerste sterdansers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1800" dirty="0"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sz="1800" dirty="0"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18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De </a:t>
            </a:r>
            <a:r>
              <a:rPr lang="en-US" sz="1800" b="1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vijf</a:t>
            </a:r>
            <a:r>
              <a:rPr lang="en-US" sz="1800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basisposities</a:t>
            </a:r>
            <a:r>
              <a:rPr lang="en-US" sz="1800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worden</a:t>
            </a:r>
            <a:r>
              <a:rPr lang="en-US" sz="18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hier</a:t>
            </a:r>
            <a:r>
              <a:rPr lang="en-US" sz="18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vastgesteld</a:t>
            </a:r>
            <a:endParaRPr lang="en-US" sz="1800" dirty="0"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18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Deze</a:t>
            </a:r>
            <a:r>
              <a:rPr lang="en-US" sz="18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worden</a:t>
            </a:r>
            <a:r>
              <a:rPr lang="en-US" sz="18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tot op de </a:t>
            </a:r>
            <a:r>
              <a:rPr lang="en-US" sz="18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dag</a:t>
            </a:r>
            <a:r>
              <a:rPr lang="en-US" sz="18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van </a:t>
            </a:r>
            <a:r>
              <a:rPr lang="en-US" sz="18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vandaag</a:t>
            </a:r>
            <a:r>
              <a:rPr lang="en-US" sz="18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op </a:t>
            </a:r>
            <a:r>
              <a:rPr lang="en-US" sz="18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balletscholen</a:t>
            </a:r>
            <a:r>
              <a:rPr lang="en-US" sz="18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onderwezen</a:t>
            </a:r>
            <a:endParaRPr lang="en-US" sz="1800" dirty="0"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18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Regels </a:t>
            </a:r>
            <a:r>
              <a:rPr lang="en-US" sz="18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voor</a:t>
            </a:r>
            <a:r>
              <a:rPr lang="en-US" sz="18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theaterdans</a:t>
            </a:r>
            <a:r>
              <a:rPr lang="en-US" sz="18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vastgelegd</a:t>
            </a:r>
            <a:r>
              <a:rPr lang="en-US" sz="18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: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18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   </a:t>
            </a:r>
            <a:r>
              <a:rPr lang="en-US" sz="1800" i="1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Naar</a:t>
            </a:r>
            <a:r>
              <a:rPr lang="en-US" sz="1800" i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</a:t>
            </a:r>
            <a:r>
              <a:rPr lang="en-US" sz="1800" i="1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buiten</a:t>
            </a:r>
            <a:r>
              <a:rPr lang="en-US" sz="1800" i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</a:t>
            </a:r>
            <a:r>
              <a:rPr lang="en-US" sz="1800" i="1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draaien</a:t>
            </a:r>
            <a:r>
              <a:rPr lang="en-US" sz="1800" i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van de </a:t>
            </a:r>
            <a:r>
              <a:rPr lang="en-US" sz="1800" i="1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benen</a:t>
            </a:r>
            <a:r>
              <a:rPr lang="en-US" sz="18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met </a:t>
            </a:r>
            <a:r>
              <a:rPr lang="en-US" sz="18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als</a:t>
            </a:r>
            <a:r>
              <a:rPr lang="en-US" sz="18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doel</a:t>
            </a:r>
            <a:r>
              <a:rPr lang="en-US" sz="18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: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18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    - </a:t>
            </a:r>
            <a:r>
              <a:rPr lang="en-US" sz="18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meer</a:t>
            </a:r>
            <a:r>
              <a:rPr lang="en-US" sz="18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ruimte</a:t>
            </a:r>
            <a:r>
              <a:rPr lang="en-US" sz="18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voor</a:t>
            </a:r>
            <a:r>
              <a:rPr lang="en-US" sz="18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bewegingen</a:t>
            </a:r>
            <a:r>
              <a:rPr lang="en-US" sz="18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zoals</a:t>
            </a:r>
            <a:r>
              <a:rPr lang="en-US" sz="18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hoog</a:t>
            </a:r>
            <a:r>
              <a:rPr lang="en-US" sz="18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optillen</a:t>
            </a:r>
            <a:r>
              <a:rPr lang="en-US" sz="18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van </a:t>
            </a:r>
            <a:r>
              <a:rPr lang="en-US" sz="18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benen</a:t>
            </a:r>
            <a:r>
              <a:rPr lang="en-US" sz="18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en</a:t>
            </a:r>
            <a:r>
              <a:rPr lang="en-US" sz="18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zijwaartse</a:t>
            </a:r>
            <a:r>
              <a:rPr lang="en-US" sz="18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passen</a:t>
            </a:r>
            <a:endParaRPr lang="nl-NL" sz="1800" dirty="0"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grpSp>
        <p:nvGrpSpPr>
          <p:cNvPr id="28676" name="Group 4"/>
          <p:cNvGrpSpPr>
            <a:grpSpLocks/>
          </p:cNvGrpSpPr>
          <p:nvPr/>
        </p:nvGrpSpPr>
        <p:grpSpPr bwMode="auto">
          <a:xfrm>
            <a:off x="2857500" y="1417638"/>
            <a:ext cx="3429000" cy="4022725"/>
            <a:chOff x="0" y="0"/>
            <a:chExt cx="2160" cy="2534"/>
          </a:xfrm>
        </p:grpSpPr>
        <p:sp>
          <p:nvSpPr>
            <p:cNvPr id="28678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2160" cy="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8679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2052" cy="25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nl-NL" sz="1000" dirty="0">
                  <a:solidFill>
                    <a:srgbClr val="FFFFFF"/>
                  </a:solidFill>
                  <a:latin typeface="Arial" charset="0"/>
                </a:rPr>
                <a:t>  </a:t>
              </a:r>
              <a:r>
                <a:rPr lang="nl-NL" sz="24400" dirty="0">
                  <a:solidFill>
                    <a:srgbClr val="FFFFFF"/>
                  </a:solidFill>
                  <a:latin typeface="Arial" charset="0"/>
                </a:rPr>
                <a:t> </a:t>
              </a:r>
              <a:r>
                <a:rPr lang="nl-NL" sz="1000" dirty="0">
                  <a:solidFill>
                    <a:srgbClr val="FFFFFF"/>
                  </a:solidFill>
                  <a:latin typeface="Arial" charset="0"/>
                </a:rPr>
                <a:t>                                                                                     </a:t>
              </a:r>
              <a:r>
                <a:rPr lang="nl-NL" sz="1400" dirty="0">
                  <a:latin typeface="Times New Roman" charset="0"/>
                </a:rPr>
                <a:t> </a:t>
              </a:r>
              <a:endParaRPr lang="nl-NL" sz="1000" dirty="0">
                <a:solidFill>
                  <a:srgbClr val="FFFFFF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93685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3100" dirty="0">
                <a:latin typeface="Arial" panose="020B0604020202020204" pitchFamily="34" charset="0"/>
                <a:cs typeface="Arial" panose="020B0604020202020204" pitchFamily="34" charset="0"/>
              </a:rPr>
              <a:t>Aandacht verschuift van </a:t>
            </a:r>
            <a:r>
              <a:rPr lang="nl-NL" sz="3100" u="sng" dirty="0">
                <a:latin typeface="Arial" panose="020B0604020202020204" pitchFamily="34" charset="0"/>
                <a:cs typeface="Arial" panose="020B0604020202020204" pitchFamily="34" charset="0"/>
              </a:rPr>
              <a:t>gezelschapsdans </a:t>
            </a:r>
            <a:r>
              <a:rPr lang="nl-NL" sz="3100" dirty="0">
                <a:latin typeface="Arial" panose="020B0604020202020204" pitchFamily="34" charset="0"/>
                <a:cs typeface="Arial" panose="020B0604020202020204" pitchFamily="34" charset="0"/>
              </a:rPr>
              <a:t>(voor iedereen) naar </a:t>
            </a:r>
            <a:r>
              <a:rPr lang="nl-NL" sz="3100" u="sng" dirty="0">
                <a:latin typeface="Arial" panose="020B0604020202020204" pitchFamily="34" charset="0"/>
                <a:cs typeface="Arial" panose="020B0604020202020204" pitchFamily="34" charset="0"/>
              </a:rPr>
              <a:t>theaterdans </a:t>
            </a:r>
            <a:r>
              <a:rPr lang="nl-NL" sz="3100" dirty="0">
                <a:latin typeface="Arial" panose="020B0604020202020204" pitchFamily="34" charset="0"/>
                <a:cs typeface="Arial" panose="020B0604020202020204" pitchFamily="34" charset="0"/>
              </a:rPr>
              <a:t>(beroepsdansers)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>
              <a:hlinkClick r:id="rId2"/>
            </a:endParaRPr>
          </a:p>
          <a:p>
            <a:r>
              <a:rPr lang="nl-NL" dirty="0">
                <a:hlinkClick r:id="rId2"/>
              </a:rPr>
              <a:t>http://www.youtube.com/watch?v=PdeqbpfXaK8</a:t>
            </a:r>
            <a:r>
              <a:rPr lang="nl-NL" dirty="0"/>
              <a:t> (vanaf 2.30)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1026" name="Picture 2" descr="Afbeeldingsresultaat voor de zonnekoning">
            <a:extLst>
              <a:ext uri="{FF2B5EF4-FFF2-40B4-BE49-F238E27FC236}">
                <a16:creationId xmlns:a16="http://schemas.microsoft.com/office/drawing/2014/main" id="{A562F909-C6E9-E047-93E3-C1020E9FD2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473" y="2689658"/>
            <a:ext cx="2291940" cy="3487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9397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Franse opera</a:t>
            </a:r>
          </a:p>
        </p:txBody>
      </p:sp>
      <p:sp>
        <p:nvSpPr>
          <p:cNvPr id="14" name="Tijdelijke aanduiding voor inhoud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Dans is belangrijk!</a:t>
            </a:r>
          </a:p>
          <a:p>
            <a:endParaRPr lang="nl-NL" dirty="0"/>
          </a:p>
          <a:p>
            <a:r>
              <a:rPr lang="nl-NL" dirty="0" err="1"/>
              <a:t>Lully</a:t>
            </a:r>
            <a:r>
              <a:rPr lang="nl-NL" dirty="0"/>
              <a:t> componist aan het hof die elementen uit de komedie, tragedie (over klassieke goden) en ballet samenbrengt. 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2" name="Afbeelding 1" descr="Jean_Le_Pautre_-_Performance_of_Alceste_in_1674_-_WGA12589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525" y="3373951"/>
            <a:ext cx="4784950" cy="337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325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ＭＳ Ｐゴシック" charset="0"/>
                <a:cs typeface="ＭＳ Ｐゴシック" charset="0"/>
              </a:rPr>
              <a:t>Le Roi Danse</a:t>
            </a:r>
            <a:endParaRPr lang="nl-NL"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sz="1400" dirty="0">
              <a:latin typeface="Tahoma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2000" dirty="0" err="1">
                <a:latin typeface="Tahoma" charset="0"/>
                <a:ea typeface="ＭＳ Ｐゴシック" charset="0"/>
                <a:cs typeface="ＭＳ Ｐゴシック" charset="0"/>
              </a:rPr>
              <a:t>Tuin</a:t>
            </a:r>
            <a:r>
              <a:rPr lang="en-US" sz="2000" dirty="0">
                <a:latin typeface="Tahoma" charset="0"/>
                <a:ea typeface="ＭＳ Ｐゴシック" charset="0"/>
                <a:cs typeface="ＭＳ Ｐゴシック" charset="0"/>
              </a:rPr>
              <a:t> de Versailles</a:t>
            </a:r>
          </a:p>
          <a:p>
            <a:r>
              <a:rPr lang="en-US" sz="2000" dirty="0">
                <a:latin typeface="Tahoma" charset="0"/>
                <a:ea typeface="ＭＳ Ｐゴシック" charset="0"/>
                <a:cs typeface="ＭＳ Ｐゴシック" charset="0"/>
                <a:hlinkClick r:id="rId2"/>
              </a:rPr>
              <a:t>https://www.youtube.com/watch?v=Jj6JCwiZlck</a:t>
            </a:r>
            <a:endParaRPr lang="en-US" sz="2000" dirty="0">
              <a:latin typeface="Tahoma" charset="0"/>
              <a:ea typeface="ＭＳ Ｐゴシック" charset="0"/>
              <a:cs typeface="ＭＳ Ｐゴシック" charset="0"/>
            </a:endParaRPr>
          </a:p>
          <a:p>
            <a:endParaRPr lang="en-US" sz="2000" dirty="0">
              <a:latin typeface="Tahom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sz="1400" dirty="0">
                <a:latin typeface="Tahoma" charset="0"/>
                <a:ea typeface="ＭＳ Ｐゴシック" charset="0"/>
                <a:cs typeface="ＭＳ Ｐゴシック" charset="0"/>
              </a:rPr>
              <a:t>	 (</a:t>
            </a:r>
            <a:r>
              <a:rPr lang="en-US" sz="1400" dirty="0" err="1">
                <a:latin typeface="Tahoma" charset="0"/>
                <a:ea typeface="ＭＳ Ｐゴシック" charset="0"/>
                <a:cs typeface="ＭＳ Ｐゴシック" charset="0"/>
              </a:rPr>
              <a:t>vanaf</a:t>
            </a:r>
            <a:r>
              <a:rPr lang="en-US" sz="1400" dirty="0">
                <a:latin typeface="Tahoma" charset="0"/>
                <a:ea typeface="ＭＳ Ｐゴシック" charset="0"/>
                <a:cs typeface="ＭＳ Ｐゴシック" charset="0"/>
              </a:rPr>
              <a:t> 6.06)</a:t>
            </a:r>
          </a:p>
          <a:p>
            <a:pPr marL="0" indent="0" eaLnBrk="1" hangingPunct="1">
              <a:buNone/>
            </a:pPr>
            <a:endParaRPr lang="en-US" sz="1400" dirty="0">
              <a:latin typeface="Tahoma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1400" dirty="0">
              <a:latin typeface="Tahoma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2000" dirty="0">
                <a:latin typeface="Tahoma" charset="0"/>
                <a:ea typeface="ＭＳ Ｐゴシック" charset="0"/>
                <a:cs typeface="ＭＳ Ｐゴシック" charset="0"/>
              </a:rPr>
              <a:t>Versailles</a:t>
            </a:r>
          </a:p>
          <a:p>
            <a:pPr eaLnBrk="1" hangingPunct="1"/>
            <a:endParaRPr lang="en-US" sz="1400" dirty="0">
              <a:latin typeface="Tahoma" charset="0"/>
              <a:ea typeface="ＭＳ Ｐゴシック" charset="0"/>
              <a:cs typeface="ＭＳ Ｐゴシック" charset="0"/>
            </a:endParaRPr>
          </a:p>
          <a:p>
            <a:r>
              <a:rPr lang="en-US" sz="1400" dirty="0">
                <a:latin typeface="Tahoma" charset="0"/>
                <a:ea typeface="ＭＳ Ｐゴシック" charset="0"/>
                <a:cs typeface="ＭＳ Ｐゴシック" charset="0"/>
                <a:hlinkClick r:id="rId3"/>
              </a:rPr>
              <a:t>http://www.schooltv.nl/beeldbank/clip/20060622_versailles01</a:t>
            </a:r>
            <a:endParaRPr lang="en-US" sz="1400" dirty="0">
              <a:latin typeface="Tahoma" charset="0"/>
              <a:ea typeface="ＭＳ Ｐゴシック" charset="0"/>
              <a:cs typeface="ＭＳ Ｐゴシック" charset="0"/>
            </a:endParaRPr>
          </a:p>
          <a:p>
            <a:endParaRPr lang="en-US" sz="1400" dirty="0">
              <a:latin typeface="Tahoma" charset="0"/>
              <a:ea typeface="ＭＳ Ｐゴシック" charset="0"/>
              <a:cs typeface="ＭＳ Ｐゴシック" charset="0"/>
            </a:endParaRPr>
          </a:p>
          <a:p>
            <a:endParaRPr lang="en-US" sz="1400" dirty="0">
              <a:latin typeface="Tahoma" charset="0"/>
              <a:ea typeface="ＭＳ Ｐゴシック" charset="0"/>
              <a:cs typeface="ＭＳ Ｐゴシック" charset="0"/>
            </a:endParaRPr>
          </a:p>
          <a:p>
            <a:endParaRPr lang="nl-NL" sz="1400" dirty="0">
              <a:latin typeface="Tahoma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nl-NL" sz="1400" dirty="0">
              <a:latin typeface="Tahoma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68790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</TotalTime>
  <Words>230</Words>
  <Application>Microsoft Macintosh PowerPoint</Application>
  <PresentationFormat>Diavoorstelling (4:3)</PresentationFormat>
  <Paragraphs>57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6" baseType="lpstr">
      <vt:lpstr>ＭＳ Ｐゴシック</vt:lpstr>
      <vt:lpstr>Arial</vt:lpstr>
      <vt:lpstr>Calibri</vt:lpstr>
      <vt:lpstr>Calibri Light</vt:lpstr>
      <vt:lpstr>Tahoma</vt:lpstr>
      <vt:lpstr>Times New Roman</vt:lpstr>
      <vt:lpstr>Wingdings</vt:lpstr>
      <vt:lpstr>Kantoorthema</vt:lpstr>
      <vt:lpstr>Barok in Frankrijk</vt:lpstr>
      <vt:lpstr>Lodewijk XIV: “L’Etat c’est moi”</vt:lpstr>
      <vt:lpstr>Kunst onderworpen aan gezag.</vt:lpstr>
      <vt:lpstr>PowerPoint-presentatie</vt:lpstr>
      <vt:lpstr>Academische dans</vt:lpstr>
      <vt:lpstr>Aandacht verschuift van gezelschapsdans (voor iedereen) naar theaterdans (beroepsdansers) </vt:lpstr>
      <vt:lpstr>Franse opera</vt:lpstr>
      <vt:lpstr>Le Roi Danse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Barok</dc:title>
  <dc:creator>ATC</dc:creator>
  <cp:lastModifiedBy>nelleke bak</cp:lastModifiedBy>
  <cp:revision>37</cp:revision>
  <dcterms:created xsi:type="dcterms:W3CDTF">2013-10-15T09:34:27Z</dcterms:created>
  <dcterms:modified xsi:type="dcterms:W3CDTF">2018-11-03T11:00:34Z</dcterms:modified>
</cp:coreProperties>
</file>